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0" r:id="rId2"/>
    <p:sldId id="321" r:id="rId3"/>
    <p:sldId id="347" r:id="rId4"/>
    <p:sldId id="348" r:id="rId5"/>
    <p:sldId id="349" r:id="rId6"/>
    <p:sldId id="350"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3" autoAdjust="0"/>
    <p:restoredTop sz="94658"/>
  </p:normalViewPr>
  <p:slideViewPr>
    <p:cSldViewPr snapToGrid="0">
      <p:cViewPr varScale="1">
        <p:scale>
          <a:sx n="102" d="100"/>
          <a:sy n="102" d="100"/>
        </p:scale>
        <p:origin x="72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9/18/25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1619871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E0D96-7008-DCB1-9A08-571DD14F3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7DBC4-53B8-F35F-A9B4-A60C5232D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74183-C6FD-71FE-FA18-E3A8F70D02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E1E5F-F0FA-E005-8DCE-672E2CA64BCA}"/>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213983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8B7B1-DE2E-BAA3-3FAF-3A76801EE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F613B-6F5A-5352-B934-F834E2619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313359-0BC3-1907-99E0-000D929803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C01572-0DF9-1664-AC1E-C9BC34253E14}"/>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176879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F0225-8B41-768E-FF06-E20045B7A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4D38F-F702-0A60-B788-547B8D01B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8D76C-999D-0367-41DF-822882D8EA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EC1747-0DEA-33EA-8B34-6808F5920F80}"/>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70103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05D28-D29F-A2CA-F4D5-5270728F7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A416E-480D-99E6-3B04-72E74A4FE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50D6E-9B8A-67A5-2E76-C2F1DCD253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B08EC8-C26B-7DED-645D-ABF3C83DF5F9}"/>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396205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E699E-9F70-6A52-FE7A-184EC6B86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99C3C-56AC-D9EA-2451-4E2331CCBF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01675-AF5C-2B57-DB95-55E93CC9D7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363CD4-3C8F-8E4F-E710-42D5CBAD2CDE}"/>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6904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919C7-09E7-D2E5-F51F-AFBF521A4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BE0D7-A28C-7CBA-7BF9-4B492350D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B21B2-D8DA-88CE-72A6-8944195163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088D3F-6235-1967-3004-C29AEFD90744}"/>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1062471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895B5-4E91-C744-7A21-4930F04AA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2F50D-5860-A730-6F26-63779E929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5BA6E-0B10-AA3D-D439-8F8B7D9264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CD4236-54DD-EA2D-E92F-92D6FB6D068D}"/>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277446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7F701-D5F9-6752-DFAB-DEBF783AF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1D19F-9491-18F0-078B-FA4750394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ADE1A5-85AD-2263-55C7-50AA825679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4B5D34-61DF-AAAF-4C75-EBF456DB4232}"/>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4205895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80488-1C82-1A5A-0A96-1D512ABB0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1A4E5-454F-A9F9-43E9-B5FA2EA19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1D6DB4-8339-4218-AE66-9885743D30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8D4C1E-216B-D9DC-C033-E505D8BFA2B0}"/>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3068618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4919F-897D-862F-5416-3393FE560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D44EB-7382-8F73-671A-2B4CCBD02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CD24C-85C6-4045-2B84-AA64BCA4BD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B5292D-07D3-8606-0CD2-AEAF385B8347}"/>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286772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42537-9BE3-D0A2-BDBE-402F35484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E8E46-F9A4-266E-637C-82420574D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843E3-E7EC-2F55-9305-23995F1727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53A496-A56A-153D-68A8-38D4B148B122}"/>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318552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931E7-428A-5C39-EA0E-C626F64E1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137EC-8350-F6DD-3305-176FC0BD1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25E6C-5A72-8674-D8BE-23AE1B1736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C4BCB4-2E39-4238-35D4-FF0D1BD0A44C}"/>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217214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43B3A-5236-AC2E-3E1A-99A6891F0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88C66-FA24-2D20-3F74-7C2E96D36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6704A-A811-9CE0-F75C-6C59030016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029525-DAA6-BE8C-4C03-3A64CAD20F23}"/>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248888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ABFAB-3494-5721-1D6A-CAB8D1B87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6C903-7E69-60A2-22B7-BA62DEB32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8D5C0A-3AA2-8957-884D-264A3EB49B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C76F1-5DB4-2C8E-D07F-C1BA60D7AF91}"/>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291531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A1FF7-8892-5618-B42D-33B0665BF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254F5-CAE9-714A-638A-9344E54E1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6F6636-835E-37A5-3574-5D6D01CA58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8FD24B-8A10-51FB-9A4A-54609890DD62}"/>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1591826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803AD-5B66-868B-E9F6-9FEA25A5B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2E0BB-2F96-60F0-B984-E1FD20DB9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32B08-80CC-2CD0-4845-C3AD23CB04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7DBF7D-88D7-7AB2-0AB9-BD535D6F63BF}"/>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165742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69CAC-78DA-A5EA-A388-FE2A9255A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6E368-7C36-391E-BCBA-CC1C19CB3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B3F0D4-B84F-6A0A-EDB5-E605ECA1E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50FDEF-C4F8-DF4F-4F2E-099721AB36B7}"/>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151454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9/18/25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9/18/25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9/18/25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9/18/25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9/18/25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9/18/25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9/18/25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9/18/25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9/18/25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9/18/25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9/18/25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9/18/25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holding a pot&#10;&#10;AI-generated content may be incorrect.">
            <a:extLst>
              <a:ext uri="{FF2B5EF4-FFF2-40B4-BE49-F238E27FC236}">
                <a16:creationId xmlns:a16="http://schemas.microsoft.com/office/drawing/2014/main" id="{F42D6B11-847F-A163-BA7E-273341E23777}"/>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5AC44-4AE3-AB6F-DC3F-67477FF2BA20}"/>
            </a:ext>
          </a:extLst>
        </p:cNvPr>
        <p:cNvGrpSpPr/>
        <p:nvPr/>
      </p:nvGrpSpPr>
      <p:grpSpPr>
        <a:xfrm>
          <a:off x="0" y="0"/>
          <a:ext cx="0" cy="0"/>
          <a:chOff x="0" y="0"/>
          <a:chExt cx="0" cy="0"/>
        </a:xfrm>
      </p:grpSpPr>
      <p:pic>
        <p:nvPicPr>
          <p:cNvPr id="3" name="Picture 2" descr="A person in a blue robe holding a pot&#10;&#10;AI-generated content may be incorrect.">
            <a:extLst>
              <a:ext uri="{FF2B5EF4-FFF2-40B4-BE49-F238E27FC236}">
                <a16:creationId xmlns:a16="http://schemas.microsoft.com/office/drawing/2014/main" id="{E8330D04-0D61-8837-827A-78A1DFF2CBF1}"/>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2" name="TextBox 1">
            <a:extLst>
              <a:ext uri="{FF2B5EF4-FFF2-40B4-BE49-F238E27FC236}">
                <a16:creationId xmlns:a16="http://schemas.microsoft.com/office/drawing/2014/main" id="{227CCF8A-23F7-0C80-8E92-C7C6C0B7E57A}"/>
              </a:ext>
            </a:extLst>
          </p:cNvPr>
          <p:cNvSpPr txBox="1"/>
          <p:nvPr/>
        </p:nvSpPr>
        <p:spPr>
          <a:xfrm>
            <a:off x="535323" y="2828835"/>
            <a:ext cx="5457175"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1</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सनी के आंतरिक वस्त्र (निर्गमन 28:42)</a:t>
            </a:r>
          </a:p>
        </p:txBody>
      </p:sp>
    </p:spTree>
    <p:extLst>
      <p:ext uri="{BB962C8B-B14F-4D97-AF65-F5344CB8AC3E}">
        <p14:creationId xmlns:p14="http://schemas.microsoft.com/office/powerpoint/2010/main" val="166002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7F5DAF-8DE7-458E-5A6C-AC403421B6EF}"/>
            </a:ext>
          </a:extLst>
        </p:cNvPr>
        <p:cNvGrpSpPr/>
        <p:nvPr/>
      </p:nvGrpSpPr>
      <p:grpSpPr>
        <a:xfrm>
          <a:off x="0" y="0"/>
          <a:ext cx="0" cy="0"/>
          <a:chOff x="0" y="0"/>
          <a:chExt cx="0" cy="0"/>
        </a:xfrm>
      </p:grpSpPr>
      <p:pic>
        <p:nvPicPr>
          <p:cNvPr id="4" name="Picture 3" descr="A person in a blue robe holding a pot&#10;&#10;AI-generated content may be incorrect.">
            <a:extLst>
              <a:ext uri="{FF2B5EF4-FFF2-40B4-BE49-F238E27FC236}">
                <a16:creationId xmlns:a16="http://schemas.microsoft.com/office/drawing/2014/main" id="{0426EF68-97D3-F94B-6295-8D190BDC3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7637637-6A97-98EF-0E39-A84FE7000C02}"/>
              </a:ext>
            </a:extLst>
          </p:cNvPr>
          <p:cNvSpPr txBox="1"/>
          <p:nvPr/>
        </p:nvSpPr>
        <p:spPr>
          <a:xfrm>
            <a:off x="359959" y="2828835"/>
            <a:ext cx="7042924"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2</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सनी का अंगरखा </a:t>
            </a:r>
            <a:endParaRPr lang="en-US" sz="3600" b="1" dirty="0">
              <a:solidFill>
                <a:schemeClr val="bg1"/>
              </a:solidFill>
              <a:effectLst/>
              <a:latin typeface="Calibri" panose="020F0502020204030204" pitchFamily="34" charset="0"/>
              <a:cs typeface="Calibri" panose="020F0502020204030204" pitchFamily="34" charset="0"/>
            </a:endParaRPr>
          </a:p>
          <a:p>
            <a:r>
              <a:rPr lang="hi-IN" sz="3600" b="1" dirty="0">
                <a:solidFill>
                  <a:schemeClr val="bg1"/>
                </a:solidFill>
                <a:effectLst/>
                <a:latin typeface="Calibri" panose="020F0502020204030204" pitchFamily="34" charset="0"/>
                <a:cs typeface="Calibri" panose="020F0502020204030204" pitchFamily="34" charset="0"/>
              </a:rPr>
              <a:t>(निर्गमन 28:39-42; लैव्यव्यवस्था 8:7)</a:t>
            </a:r>
          </a:p>
        </p:txBody>
      </p:sp>
    </p:spTree>
    <p:extLst>
      <p:ext uri="{BB962C8B-B14F-4D97-AF65-F5344CB8AC3E}">
        <p14:creationId xmlns:p14="http://schemas.microsoft.com/office/powerpoint/2010/main" val="202283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A9A161-2335-3825-4175-285EB3075B09}"/>
            </a:ext>
          </a:extLst>
        </p:cNvPr>
        <p:cNvGrpSpPr/>
        <p:nvPr/>
      </p:nvGrpSpPr>
      <p:grpSpPr>
        <a:xfrm>
          <a:off x="0" y="0"/>
          <a:ext cx="0" cy="0"/>
          <a:chOff x="0" y="0"/>
          <a:chExt cx="0" cy="0"/>
        </a:xfrm>
      </p:grpSpPr>
      <p:pic>
        <p:nvPicPr>
          <p:cNvPr id="5" name="Picture 4" descr="A person in a blue robe holding a pot&#10;&#10;AI-generated content may be incorrect.">
            <a:extLst>
              <a:ext uri="{FF2B5EF4-FFF2-40B4-BE49-F238E27FC236}">
                <a16:creationId xmlns:a16="http://schemas.microsoft.com/office/drawing/2014/main" id="{8C1A9D83-7573-2DF1-FC17-E513F20BF311}"/>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5E161A41-FBF3-33CE-06EC-F7C3C7056989}"/>
              </a:ext>
            </a:extLst>
          </p:cNvPr>
          <p:cNvSpPr txBox="1"/>
          <p:nvPr/>
        </p:nvSpPr>
        <p:spPr>
          <a:xfrm>
            <a:off x="460166" y="2916517"/>
            <a:ext cx="7042924"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3</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आंतरिक कटिबन्द </a:t>
            </a:r>
            <a:endParaRPr lang="en-US" sz="3600" b="1" dirty="0">
              <a:solidFill>
                <a:schemeClr val="bg1"/>
              </a:solidFill>
              <a:effectLst/>
              <a:latin typeface="Calibri" panose="020F0502020204030204" pitchFamily="34" charset="0"/>
              <a:cs typeface="Calibri" panose="020F0502020204030204" pitchFamily="34" charset="0"/>
            </a:endParaRPr>
          </a:p>
          <a:p>
            <a:r>
              <a:rPr lang="hi-IN" sz="3600" b="1" dirty="0">
                <a:solidFill>
                  <a:schemeClr val="bg1"/>
                </a:solidFill>
                <a:effectLst/>
                <a:latin typeface="Calibri" panose="020F0502020204030204" pitchFamily="34" charset="0"/>
                <a:cs typeface="Calibri" panose="020F0502020204030204" pitchFamily="34" charset="0"/>
              </a:rPr>
              <a:t>(निर्गमन 28:39-42; लैव्यव्यवस्था 8:7)</a:t>
            </a:r>
          </a:p>
        </p:txBody>
      </p:sp>
    </p:spTree>
    <p:extLst>
      <p:ext uri="{BB962C8B-B14F-4D97-AF65-F5344CB8AC3E}">
        <p14:creationId xmlns:p14="http://schemas.microsoft.com/office/powerpoint/2010/main" val="404985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D5B206-4A50-4959-E600-923FD1186533}"/>
            </a:ext>
          </a:extLst>
        </p:cNvPr>
        <p:cNvGrpSpPr/>
        <p:nvPr/>
      </p:nvGrpSpPr>
      <p:grpSpPr>
        <a:xfrm>
          <a:off x="0" y="0"/>
          <a:ext cx="0" cy="0"/>
          <a:chOff x="0" y="0"/>
          <a:chExt cx="0" cy="0"/>
        </a:xfrm>
      </p:grpSpPr>
      <p:pic>
        <p:nvPicPr>
          <p:cNvPr id="4" name="Picture 3" descr="A person in a blue robe holding a pot&#10;&#10;AI-generated content may be incorrect.">
            <a:extLst>
              <a:ext uri="{FF2B5EF4-FFF2-40B4-BE49-F238E27FC236}">
                <a16:creationId xmlns:a16="http://schemas.microsoft.com/office/drawing/2014/main" id="{A78C0CFF-70D1-5152-162F-11BFDCFB1F15}"/>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DAEEC822-F370-45EF-B6FA-98D4DB8B5176}"/>
              </a:ext>
            </a:extLst>
          </p:cNvPr>
          <p:cNvSpPr txBox="1"/>
          <p:nvPr/>
        </p:nvSpPr>
        <p:spPr>
          <a:xfrm>
            <a:off x="472692" y="2828835"/>
            <a:ext cx="7042924" cy="1200329"/>
          </a:xfrm>
          <a:prstGeom prst="rect">
            <a:avLst/>
          </a:prstGeom>
          <a:noFill/>
        </p:spPr>
        <p:txBody>
          <a:bodyPr wrap="square" rtlCol="0">
            <a:spAutoFit/>
          </a:bodyPr>
          <a:lstStyle/>
          <a:p>
            <a:r>
              <a:rPr lang="en-US" sz="3600" b="1" dirty="0">
                <a:solidFill>
                  <a:schemeClr val="bg1"/>
                </a:solidFill>
                <a:effectLst/>
                <a:latin typeface="Calibri" panose="020F0502020204030204" pitchFamily="34" charset="0"/>
                <a:cs typeface="Calibri" panose="020F0502020204030204" pitchFamily="34" charset="0"/>
              </a:rPr>
              <a:t>4.</a:t>
            </a:r>
            <a:r>
              <a:rPr lang="hi-IN" sz="3600" b="1" dirty="0">
                <a:solidFill>
                  <a:schemeClr val="bg1"/>
                </a:solidFill>
                <a:effectLst/>
                <a:latin typeface="Calibri" panose="020F0502020204030204" pitchFamily="34" charset="0"/>
                <a:cs typeface="Calibri" panose="020F0502020204030204" pitchFamily="34" charset="0"/>
              </a:rPr>
              <a:t> नीला वस्त्र (निर्गमन 28:31-35; लैव्यव्यवस्था 8:7)</a:t>
            </a:r>
          </a:p>
        </p:txBody>
      </p:sp>
    </p:spTree>
    <p:extLst>
      <p:ext uri="{BB962C8B-B14F-4D97-AF65-F5344CB8AC3E}">
        <p14:creationId xmlns:p14="http://schemas.microsoft.com/office/powerpoint/2010/main" val="336967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A03F82-729F-5A90-AC00-295DAE3E3698}"/>
            </a:ext>
          </a:extLst>
        </p:cNvPr>
        <p:cNvGrpSpPr/>
        <p:nvPr/>
      </p:nvGrpSpPr>
      <p:grpSpPr>
        <a:xfrm>
          <a:off x="0" y="0"/>
          <a:ext cx="0" cy="0"/>
          <a:chOff x="0" y="0"/>
          <a:chExt cx="0" cy="0"/>
        </a:xfrm>
      </p:grpSpPr>
      <p:pic>
        <p:nvPicPr>
          <p:cNvPr id="5" name="Picture 4" descr="A person in a blue robe holding a pot&#10;&#10;AI-generated content may be incorrect.">
            <a:extLst>
              <a:ext uri="{FF2B5EF4-FFF2-40B4-BE49-F238E27FC236}">
                <a16:creationId xmlns:a16="http://schemas.microsoft.com/office/drawing/2014/main" id="{504A8606-C417-61D9-A194-FAE53A867B58}"/>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D54725FC-A2F8-D0CF-AA0A-DEA7AF4998AA}"/>
              </a:ext>
            </a:extLst>
          </p:cNvPr>
          <p:cNvSpPr txBox="1"/>
          <p:nvPr/>
        </p:nvSpPr>
        <p:spPr>
          <a:xfrm>
            <a:off x="460166" y="2828835"/>
            <a:ext cx="7042924"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5</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एपोद और उसकी कमरबंद </a:t>
            </a:r>
            <a:endParaRPr lang="en-US" sz="3600" b="1" dirty="0">
              <a:solidFill>
                <a:schemeClr val="bg1"/>
              </a:solidFill>
              <a:effectLst/>
              <a:latin typeface="Calibri" panose="020F0502020204030204" pitchFamily="34" charset="0"/>
              <a:cs typeface="Calibri" panose="020F0502020204030204" pitchFamily="34" charset="0"/>
            </a:endParaRPr>
          </a:p>
          <a:p>
            <a:r>
              <a:rPr lang="hi-IN" sz="3600" b="1" dirty="0">
                <a:solidFill>
                  <a:schemeClr val="bg1"/>
                </a:solidFill>
                <a:effectLst/>
                <a:latin typeface="Calibri" panose="020F0502020204030204" pitchFamily="34" charset="0"/>
                <a:cs typeface="Calibri" panose="020F0502020204030204" pitchFamily="34" charset="0"/>
              </a:rPr>
              <a:t>(निर्गमन 28:6-14; लैव्यव्यवस्था 8:7)</a:t>
            </a:r>
          </a:p>
        </p:txBody>
      </p:sp>
    </p:spTree>
    <p:extLst>
      <p:ext uri="{BB962C8B-B14F-4D97-AF65-F5344CB8AC3E}">
        <p14:creationId xmlns:p14="http://schemas.microsoft.com/office/powerpoint/2010/main" val="121112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8CFB8F-E2AC-F7F7-59C7-D526A5761B6D}"/>
            </a:ext>
          </a:extLst>
        </p:cNvPr>
        <p:cNvGrpSpPr/>
        <p:nvPr/>
      </p:nvGrpSpPr>
      <p:grpSpPr>
        <a:xfrm>
          <a:off x="0" y="0"/>
          <a:ext cx="0" cy="0"/>
          <a:chOff x="0" y="0"/>
          <a:chExt cx="0" cy="0"/>
        </a:xfrm>
      </p:grpSpPr>
      <p:pic>
        <p:nvPicPr>
          <p:cNvPr id="4" name="Picture 3" descr="A person in a blue robe holding a pot&#10;&#10;AI-generated content may be incorrect.">
            <a:extLst>
              <a:ext uri="{FF2B5EF4-FFF2-40B4-BE49-F238E27FC236}">
                <a16:creationId xmlns:a16="http://schemas.microsoft.com/office/drawing/2014/main" id="{855A76AA-6154-732D-4A80-6EEC8200F6A1}"/>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1EE13ACF-4F9E-F8C2-7486-7850E62CE423}"/>
              </a:ext>
            </a:extLst>
          </p:cNvPr>
          <p:cNvSpPr txBox="1"/>
          <p:nvPr/>
        </p:nvSpPr>
        <p:spPr>
          <a:xfrm>
            <a:off x="485218" y="2828835"/>
            <a:ext cx="7042924"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6</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चपरास </a:t>
            </a:r>
            <a:endParaRPr lang="en-US" sz="3600" b="1" dirty="0">
              <a:solidFill>
                <a:schemeClr val="bg1"/>
              </a:solidFill>
              <a:effectLst/>
              <a:latin typeface="Calibri" panose="020F0502020204030204" pitchFamily="34" charset="0"/>
              <a:cs typeface="Calibri" panose="020F0502020204030204" pitchFamily="34" charset="0"/>
            </a:endParaRPr>
          </a:p>
          <a:p>
            <a:r>
              <a:rPr lang="hi-IN" sz="3600" b="1" dirty="0">
                <a:solidFill>
                  <a:schemeClr val="bg1"/>
                </a:solidFill>
                <a:effectLst/>
                <a:latin typeface="Calibri" panose="020F0502020204030204" pitchFamily="34" charset="0"/>
                <a:cs typeface="Calibri" panose="020F0502020204030204" pitchFamily="34" charset="0"/>
              </a:rPr>
              <a:t>(निर्गमन 28:15-30; लैव्यव्यवस्था 8:8)</a:t>
            </a:r>
          </a:p>
        </p:txBody>
      </p:sp>
    </p:spTree>
    <p:extLst>
      <p:ext uri="{BB962C8B-B14F-4D97-AF65-F5344CB8AC3E}">
        <p14:creationId xmlns:p14="http://schemas.microsoft.com/office/powerpoint/2010/main" val="1438608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E9365E-4F9F-CDEC-5E4E-56970728D8F2}"/>
            </a:ext>
          </a:extLst>
        </p:cNvPr>
        <p:cNvGrpSpPr/>
        <p:nvPr/>
      </p:nvGrpSpPr>
      <p:grpSpPr>
        <a:xfrm>
          <a:off x="0" y="0"/>
          <a:ext cx="0" cy="0"/>
          <a:chOff x="0" y="0"/>
          <a:chExt cx="0" cy="0"/>
        </a:xfrm>
      </p:grpSpPr>
      <p:pic>
        <p:nvPicPr>
          <p:cNvPr id="5" name="Picture 4" descr="A person in a blue robe holding a pot&#10;&#10;AI-generated content may be incorrect.">
            <a:extLst>
              <a:ext uri="{FF2B5EF4-FFF2-40B4-BE49-F238E27FC236}">
                <a16:creationId xmlns:a16="http://schemas.microsoft.com/office/drawing/2014/main" id="{2F453B43-034C-D24D-2E59-046A0764B0E1}"/>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3463CEC4-2160-17D6-18E8-9D85BBE16B64}"/>
              </a:ext>
            </a:extLst>
          </p:cNvPr>
          <p:cNvSpPr txBox="1"/>
          <p:nvPr/>
        </p:nvSpPr>
        <p:spPr>
          <a:xfrm>
            <a:off x="460166" y="2828835"/>
            <a:ext cx="7042924"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7</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ऊरीम और तुम्मीम </a:t>
            </a:r>
            <a:endParaRPr lang="en-US" sz="3600" b="1" dirty="0">
              <a:solidFill>
                <a:schemeClr val="bg1"/>
              </a:solidFill>
              <a:effectLst/>
              <a:latin typeface="Calibri" panose="020F0502020204030204" pitchFamily="34" charset="0"/>
              <a:cs typeface="Calibri" panose="020F0502020204030204" pitchFamily="34" charset="0"/>
            </a:endParaRPr>
          </a:p>
          <a:p>
            <a:r>
              <a:rPr lang="hi-IN" sz="3600" b="1" dirty="0">
                <a:solidFill>
                  <a:schemeClr val="bg1"/>
                </a:solidFill>
                <a:effectLst/>
                <a:latin typeface="Calibri" panose="020F0502020204030204" pitchFamily="34" charset="0"/>
                <a:cs typeface="Calibri" panose="020F0502020204030204" pitchFamily="34" charset="0"/>
              </a:rPr>
              <a:t>(निर्गमन 28:30)</a:t>
            </a:r>
          </a:p>
        </p:txBody>
      </p:sp>
    </p:spTree>
    <p:extLst>
      <p:ext uri="{BB962C8B-B14F-4D97-AF65-F5344CB8AC3E}">
        <p14:creationId xmlns:p14="http://schemas.microsoft.com/office/powerpoint/2010/main" val="3458586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F4E83B-1B59-8205-6376-B27B423E8B14}"/>
            </a:ext>
          </a:extLst>
        </p:cNvPr>
        <p:cNvGrpSpPr/>
        <p:nvPr/>
      </p:nvGrpSpPr>
      <p:grpSpPr>
        <a:xfrm>
          <a:off x="0" y="0"/>
          <a:ext cx="0" cy="0"/>
          <a:chOff x="0" y="0"/>
          <a:chExt cx="0" cy="0"/>
        </a:xfrm>
      </p:grpSpPr>
      <p:pic>
        <p:nvPicPr>
          <p:cNvPr id="4" name="Picture 3" descr="A person in a blue and gold robe holding a pot&#10;&#10;AI-generated content may be incorrect.">
            <a:extLst>
              <a:ext uri="{FF2B5EF4-FFF2-40B4-BE49-F238E27FC236}">
                <a16:creationId xmlns:a16="http://schemas.microsoft.com/office/drawing/2014/main" id="{F521FC5B-20C8-D3A4-4955-6782B227A649}"/>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D327ED17-5C70-34CE-AAEB-39405E4505AE}"/>
              </a:ext>
            </a:extLst>
          </p:cNvPr>
          <p:cNvSpPr txBox="1"/>
          <p:nvPr/>
        </p:nvSpPr>
        <p:spPr>
          <a:xfrm>
            <a:off x="460166" y="2828835"/>
            <a:ext cx="7042924"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8</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पगड़ी </a:t>
            </a:r>
            <a:endParaRPr lang="en-US" sz="3600" b="1" dirty="0">
              <a:solidFill>
                <a:schemeClr val="bg1"/>
              </a:solidFill>
              <a:effectLst/>
              <a:latin typeface="Calibri" panose="020F0502020204030204" pitchFamily="34" charset="0"/>
              <a:cs typeface="Calibri" panose="020F0502020204030204" pitchFamily="34" charset="0"/>
            </a:endParaRPr>
          </a:p>
          <a:p>
            <a:r>
              <a:rPr lang="hi-IN" sz="3600" b="1" dirty="0">
                <a:solidFill>
                  <a:schemeClr val="bg1"/>
                </a:solidFill>
                <a:effectLst/>
                <a:latin typeface="Calibri" panose="020F0502020204030204" pitchFamily="34" charset="0"/>
                <a:cs typeface="Calibri" panose="020F0502020204030204" pitchFamily="34" charset="0"/>
              </a:rPr>
              <a:t>(निर्गमन 28:36-39; लैव्यव्यवस्था 8:9)</a:t>
            </a:r>
          </a:p>
        </p:txBody>
      </p:sp>
    </p:spTree>
    <p:extLst>
      <p:ext uri="{BB962C8B-B14F-4D97-AF65-F5344CB8AC3E}">
        <p14:creationId xmlns:p14="http://schemas.microsoft.com/office/powerpoint/2010/main" val="127249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F0308E-5703-6D81-DAFF-7A72F2E53589}"/>
            </a:ext>
          </a:extLst>
        </p:cNvPr>
        <p:cNvGrpSpPr/>
        <p:nvPr/>
      </p:nvGrpSpPr>
      <p:grpSpPr>
        <a:xfrm>
          <a:off x="0" y="0"/>
          <a:ext cx="0" cy="0"/>
          <a:chOff x="0" y="0"/>
          <a:chExt cx="0" cy="0"/>
        </a:xfrm>
      </p:grpSpPr>
      <p:pic>
        <p:nvPicPr>
          <p:cNvPr id="5" name="Picture 4" descr="A person holding a pot&#10;&#10;AI-generated content may be incorrect.">
            <a:extLst>
              <a:ext uri="{FF2B5EF4-FFF2-40B4-BE49-F238E27FC236}">
                <a16:creationId xmlns:a16="http://schemas.microsoft.com/office/drawing/2014/main" id="{912CB62A-597F-DF9A-5AEB-CD86DE381DB6}"/>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85909E49-818F-78BF-E91E-3B7C45E3DC4B}"/>
              </a:ext>
            </a:extLst>
          </p:cNvPr>
          <p:cNvSpPr txBox="1"/>
          <p:nvPr/>
        </p:nvSpPr>
        <p:spPr>
          <a:xfrm>
            <a:off x="410062" y="2475662"/>
            <a:ext cx="7882168" cy="1906676"/>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9</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सोने का टीका - पवित्र मुकुट </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(निर्गमन 28:36-38; निर्गमन 29:6; लैव्यव्यवस्था 8:9)</a:t>
            </a:r>
          </a:p>
        </p:txBody>
      </p:sp>
    </p:spTree>
    <p:extLst>
      <p:ext uri="{BB962C8B-B14F-4D97-AF65-F5344CB8AC3E}">
        <p14:creationId xmlns:p14="http://schemas.microsoft.com/office/powerpoint/2010/main" val="4040023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E6AAE-A35C-C639-CCE5-0DB39F8ED34C}"/>
            </a:ext>
          </a:extLst>
        </p:cNvPr>
        <p:cNvGrpSpPr/>
        <p:nvPr/>
      </p:nvGrpSpPr>
      <p:grpSpPr>
        <a:xfrm>
          <a:off x="0" y="0"/>
          <a:ext cx="0" cy="0"/>
          <a:chOff x="0" y="0"/>
          <a:chExt cx="0" cy="0"/>
        </a:xfrm>
      </p:grpSpPr>
      <p:pic>
        <p:nvPicPr>
          <p:cNvPr id="7" name="Picture 6" descr="A crowd of people in a dark room&#10;&#10;AI-generated content may be incorrect.">
            <a:extLst>
              <a:ext uri="{FF2B5EF4-FFF2-40B4-BE49-F238E27FC236}">
                <a16:creationId xmlns:a16="http://schemas.microsoft.com/office/drawing/2014/main" id="{876F10FE-D7A2-8F70-5151-D9F09C4D2A5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F7465EC-7E34-A3DF-C739-88FCAC4CD10A}"/>
              </a:ext>
            </a:extLst>
          </p:cNvPr>
          <p:cNvSpPr txBox="1"/>
          <p:nvPr/>
        </p:nvSpPr>
        <p:spPr>
          <a:xfrm>
            <a:off x="472692" y="2828835"/>
            <a:ext cx="7042924"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नए नियम के याजकों के रूप में - हमारे याजकीय वस्त्र और भूमिका</a:t>
            </a:r>
          </a:p>
        </p:txBody>
      </p:sp>
    </p:spTree>
    <p:extLst>
      <p:ext uri="{BB962C8B-B14F-4D97-AF65-F5344CB8AC3E}">
        <p14:creationId xmlns:p14="http://schemas.microsoft.com/office/powerpoint/2010/main" val="139231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B856D5-5C44-9697-EC54-9E1AC89D909B}"/>
            </a:ext>
          </a:extLst>
        </p:cNvPr>
        <p:cNvGrpSpPr/>
        <p:nvPr/>
      </p:nvGrpSpPr>
      <p:grpSpPr>
        <a:xfrm>
          <a:off x="0" y="0"/>
          <a:ext cx="0" cy="0"/>
          <a:chOff x="0" y="0"/>
          <a:chExt cx="0" cy="0"/>
        </a:xfrm>
      </p:grpSpPr>
      <p:sp>
        <p:nvSpPr>
          <p:cNvPr id="79" name="Rectangle 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crowd of people in a dark room&#10;&#10;AI-generated content may be incorrect.">
            <a:extLst>
              <a:ext uri="{FF2B5EF4-FFF2-40B4-BE49-F238E27FC236}">
                <a16:creationId xmlns:a16="http://schemas.microsoft.com/office/drawing/2014/main" id="{4B15287F-DE6F-307E-3AEB-3C62B4976ED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998847A-27D5-E586-42D0-B5017D9429FC}"/>
              </a:ext>
            </a:extLst>
          </p:cNvPr>
          <p:cNvSpPr txBox="1"/>
          <p:nvPr/>
        </p:nvSpPr>
        <p:spPr>
          <a:xfrm>
            <a:off x="638825" y="3188934"/>
            <a:ext cx="6070777" cy="480131"/>
          </a:xfrm>
          <a:prstGeom prst="rect">
            <a:avLst/>
          </a:prstGeom>
          <a:noFill/>
        </p:spPr>
        <p:txBody>
          <a:bodyPr wrap="square" rtlCol="0">
            <a:spAutoFit/>
          </a:bodyPr>
          <a:lstStyle/>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पवित्र और राजकीय याजक</a:t>
            </a:r>
          </a:p>
        </p:txBody>
      </p:sp>
    </p:spTree>
    <p:extLst>
      <p:ext uri="{BB962C8B-B14F-4D97-AF65-F5344CB8AC3E}">
        <p14:creationId xmlns:p14="http://schemas.microsoft.com/office/powerpoint/2010/main" val="142985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pic>
        <p:nvPicPr>
          <p:cNvPr id="7" name="Picture 6" descr="A crowd of people in a dark room&#10;&#10;AI-generated content may be incorrect.">
            <a:extLst>
              <a:ext uri="{FF2B5EF4-FFF2-40B4-BE49-F238E27FC236}">
                <a16:creationId xmlns:a16="http://schemas.microsoft.com/office/drawing/2014/main" id="{A04F535B-8607-A09B-28E9-635DEBB1454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14E58C20-3F81-A682-1D05-AA93C9D0EB69}"/>
              </a:ext>
            </a:extLst>
          </p:cNvPr>
          <p:cNvSpPr txBox="1"/>
          <p:nvPr/>
        </p:nvSpPr>
        <p:spPr>
          <a:xfrm>
            <a:off x="567847" y="375856"/>
            <a:ext cx="7098082"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पतरस 2:5,9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तुम भी आप जीवते पत्थरों के समान आत्मिक घर बनते जाते हो, जिससे याजकों का पवित्र समाज बनकर, ऐसे आत्मिक बलिदान चढ़ाओ जो यीशु मसीह के द्वारा परमेश्‍वर को ग्राह्य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9 पर तुम एक चुना हुआ वंश, और राज–पदधारी याजकों का समाज, और पवित्र लोग, और (परमेश्‍वर की) निज प्रजा हो, इसलिये कि जिसने तुम्हें अन्धकार में से अपनी अद्भुत ज्योति में बुलाया है, उसके गुण प्रगट करो।</a:t>
            </a:r>
          </a:p>
        </p:txBody>
      </p:sp>
    </p:spTree>
    <p:extLst>
      <p:ext uri="{BB962C8B-B14F-4D97-AF65-F5344CB8AC3E}">
        <p14:creationId xmlns:p14="http://schemas.microsoft.com/office/powerpoint/2010/main" val="49917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5A5467-6E59-1DD8-3CFC-00BE3744561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walking up a stone staircase&#10;&#10;AI-generated content may be incorrect.">
            <a:extLst>
              <a:ext uri="{FF2B5EF4-FFF2-40B4-BE49-F238E27FC236}">
                <a16:creationId xmlns:a16="http://schemas.microsoft.com/office/drawing/2014/main" id="{70EAE9E3-1ABF-5F2C-F678-E3387A14623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321F724-EA7E-191D-A75C-B82512459374}"/>
              </a:ext>
            </a:extLst>
          </p:cNvPr>
          <p:cNvSpPr txBox="1"/>
          <p:nvPr/>
        </p:nvSpPr>
        <p:spPr>
          <a:xfrm>
            <a:off x="555321" y="375856"/>
            <a:ext cx="7098082"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प्रकाशितवाक्य 1:5</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और यीशु मसीह की ओर से जो विश्‍वसायोग्य साक्षी और मरे हुओं में से जी उठनेवालों में पहिलौठा और पृथ्वी के राजाओं का हाकिम है, तुम्हें अनुग्रह और शान्ति मिलती रहे।</a:t>
            </a:r>
            <a:r>
              <a:rPr lang="en-US" sz="3200" dirty="0">
                <a:solidFill>
                  <a:schemeClr val="bg1"/>
                </a:solidFill>
                <a:effectLst/>
                <a:latin typeface="Calibri" panose="020F0502020204030204" pitchFamily="34" charset="0"/>
                <a:cs typeface="Calibri" panose="020F0502020204030204" pitchFamily="34" charset="0"/>
              </a:rPr>
              <a:t> </a:t>
            </a:r>
            <a:r>
              <a:rPr lang="hi-IN" sz="3200" dirty="0">
                <a:solidFill>
                  <a:schemeClr val="bg1"/>
                </a:solidFill>
                <a:effectLst/>
                <a:latin typeface="Calibri" panose="020F0502020204030204" pitchFamily="34" charset="0"/>
                <a:cs typeface="Calibri" panose="020F0502020204030204" pitchFamily="34" charset="0"/>
              </a:rPr>
              <a:t>वह हम से प्रेम रखता है, और उसने अपने लहू के द्वारा हमें पापों से छुड़ाया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6 और हमें एक राज्य और अपने पिता परमेश्‍वर के लिये याजक भी बना दिया; उसी की महिमा और पराक्रम युगानुयुग रहे। आमीन।</a:t>
            </a:r>
          </a:p>
        </p:txBody>
      </p:sp>
    </p:spTree>
    <p:extLst>
      <p:ext uri="{BB962C8B-B14F-4D97-AF65-F5344CB8AC3E}">
        <p14:creationId xmlns:p14="http://schemas.microsoft.com/office/powerpoint/2010/main" val="326865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31310D-14A6-7475-54CA-07EC34A04E5B}"/>
            </a:ext>
          </a:extLst>
        </p:cNvPr>
        <p:cNvGrpSpPr/>
        <p:nvPr/>
      </p:nvGrpSpPr>
      <p:grpSpPr>
        <a:xfrm>
          <a:off x="0" y="0"/>
          <a:ext cx="0" cy="0"/>
          <a:chOff x="0" y="0"/>
          <a:chExt cx="0" cy="0"/>
        </a:xfrm>
      </p:grpSpPr>
      <p:pic>
        <p:nvPicPr>
          <p:cNvPr id="6" name="Picture 5" descr="A person wearing a white robe&#10;&#10;AI-generated content may be incorrect.">
            <a:extLst>
              <a:ext uri="{FF2B5EF4-FFF2-40B4-BE49-F238E27FC236}">
                <a16:creationId xmlns:a16="http://schemas.microsoft.com/office/drawing/2014/main" id="{923740AC-654A-0D37-CD7D-DECA22D52695}"/>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2" name="TextBox 1">
            <a:extLst>
              <a:ext uri="{FF2B5EF4-FFF2-40B4-BE49-F238E27FC236}">
                <a16:creationId xmlns:a16="http://schemas.microsoft.com/office/drawing/2014/main" id="{C5FA7072-701F-0FBB-5109-4AD26A2C532A}"/>
              </a:ext>
            </a:extLst>
          </p:cNvPr>
          <p:cNvSpPr txBox="1"/>
          <p:nvPr/>
        </p:nvSpPr>
        <p:spPr>
          <a:xfrm>
            <a:off x="538617" y="2828835"/>
            <a:ext cx="5457175"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याजकीय वस्त्र - वैभव और शोभा के लिए</a:t>
            </a:r>
          </a:p>
        </p:txBody>
      </p:sp>
    </p:spTree>
    <p:extLst>
      <p:ext uri="{BB962C8B-B14F-4D97-AF65-F5344CB8AC3E}">
        <p14:creationId xmlns:p14="http://schemas.microsoft.com/office/powerpoint/2010/main" val="403026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649F8-0E4E-C0DB-AAE8-41A753A956F8}"/>
            </a:ext>
          </a:extLst>
        </p:cNvPr>
        <p:cNvGrpSpPr/>
        <p:nvPr/>
      </p:nvGrpSpPr>
      <p:grpSpPr>
        <a:xfrm>
          <a:off x="0" y="0"/>
          <a:ext cx="0" cy="0"/>
          <a:chOff x="0" y="0"/>
          <a:chExt cx="0" cy="0"/>
        </a:xfrm>
      </p:grpSpPr>
      <p:pic>
        <p:nvPicPr>
          <p:cNvPr id="3" name="Picture 2" descr="A person in a blue robe holding a pot&#10;&#10;AI-generated content may be incorrect.">
            <a:extLst>
              <a:ext uri="{FF2B5EF4-FFF2-40B4-BE49-F238E27FC236}">
                <a16:creationId xmlns:a16="http://schemas.microsoft.com/office/drawing/2014/main" id="{1F54B243-30EB-9409-C7A4-66CAB9D1FD53}"/>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4" name="TextBox 3">
            <a:extLst>
              <a:ext uri="{FF2B5EF4-FFF2-40B4-BE49-F238E27FC236}">
                <a16:creationId xmlns:a16="http://schemas.microsoft.com/office/drawing/2014/main" id="{652BBA8E-A177-CD63-CC63-87663687D98D}"/>
              </a:ext>
            </a:extLst>
          </p:cNvPr>
          <p:cNvSpPr txBox="1"/>
          <p:nvPr/>
        </p:nvSpPr>
        <p:spPr>
          <a:xfrm>
            <a:off x="567847" y="2542603"/>
            <a:ext cx="6947769" cy="177279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28:2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और तू अपने भाई हारून के लिये वैभव और शोभा के निमित्त पवित्र वस्त्र बनवाना।</a:t>
            </a:r>
          </a:p>
        </p:txBody>
      </p:sp>
    </p:spTree>
    <p:extLst>
      <p:ext uri="{BB962C8B-B14F-4D97-AF65-F5344CB8AC3E}">
        <p14:creationId xmlns:p14="http://schemas.microsoft.com/office/powerpoint/2010/main" val="15578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68950-EBA2-CD9A-0063-26E5D44CE116}"/>
            </a:ext>
          </a:extLst>
        </p:cNvPr>
        <p:cNvGrpSpPr/>
        <p:nvPr/>
      </p:nvGrpSpPr>
      <p:grpSpPr>
        <a:xfrm>
          <a:off x="0" y="0"/>
          <a:ext cx="0" cy="0"/>
          <a:chOff x="0" y="0"/>
          <a:chExt cx="0" cy="0"/>
        </a:xfrm>
      </p:grpSpPr>
      <p:pic>
        <p:nvPicPr>
          <p:cNvPr id="3" name="Picture 2" descr="A person in a blue robe holding a pot&#10;&#10;AI-generated content may be incorrect.">
            <a:extLst>
              <a:ext uri="{FF2B5EF4-FFF2-40B4-BE49-F238E27FC236}">
                <a16:creationId xmlns:a16="http://schemas.microsoft.com/office/drawing/2014/main" id="{9209D97F-EDE8-0CC3-CF62-452892A476BB}"/>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2" name="TextBox 1">
            <a:extLst>
              <a:ext uri="{FF2B5EF4-FFF2-40B4-BE49-F238E27FC236}">
                <a16:creationId xmlns:a16="http://schemas.microsoft.com/office/drawing/2014/main" id="{6DF7D149-359C-E36D-5239-3F71867652ED}"/>
              </a:ext>
            </a:extLst>
          </p:cNvPr>
          <p:cNvSpPr txBox="1"/>
          <p:nvPr/>
        </p:nvSpPr>
        <p:spPr>
          <a:xfrm>
            <a:off x="638825" y="3188934"/>
            <a:ext cx="6070777" cy="480131"/>
          </a:xfrm>
          <a:prstGeom prst="rect">
            <a:avLst/>
          </a:prstGeom>
          <a:noFill/>
        </p:spPr>
        <p:txBody>
          <a:bodyPr wrap="square" rtlCol="0">
            <a:spAutoFit/>
          </a:bodyPr>
          <a:lstStyle/>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अवलोकन</a:t>
            </a:r>
          </a:p>
        </p:txBody>
      </p:sp>
    </p:spTree>
    <p:extLst>
      <p:ext uri="{BB962C8B-B14F-4D97-AF65-F5344CB8AC3E}">
        <p14:creationId xmlns:p14="http://schemas.microsoft.com/office/powerpoint/2010/main" val="1324151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C1479-34BB-153E-7D7C-AA9777E7719C}"/>
            </a:ext>
          </a:extLst>
        </p:cNvPr>
        <p:cNvGrpSpPr/>
        <p:nvPr/>
      </p:nvGrpSpPr>
      <p:grpSpPr>
        <a:xfrm>
          <a:off x="0" y="0"/>
          <a:ext cx="0" cy="0"/>
          <a:chOff x="0" y="0"/>
          <a:chExt cx="0" cy="0"/>
        </a:xfrm>
      </p:grpSpPr>
      <p:pic>
        <p:nvPicPr>
          <p:cNvPr id="3" name="Picture 2" descr="A person in a blue robe holding a pot&#10;&#10;AI-generated content may be incorrect.">
            <a:extLst>
              <a:ext uri="{FF2B5EF4-FFF2-40B4-BE49-F238E27FC236}">
                <a16:creationId xmlns:a16="http://schemas.microsoft.com/office/drawing/2014/main" id="{A5A9A3DC-9DA1-DDE6-B9CA-D6F779FD67B8}"/>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4" name="TextBox 3">
            <a:extLst>
              <a:ext uri="{FF2B5EF4-FFF2-40B4-BE49-F238E27FC236}">
                <a16:creationId xmlns:a16="http://schemas.microsoft.com/office/drawing/2014/main" id="{C408B324-E811-5AC5-EA00-C5CA4CAB415A}"/>
              </a:ext>
            </a:extLst>
          </p:cNvPr>
          <p:cNvSpPr txBox="1"/>
          <p:nvPr/>
        </p:nvSpPr>
        <p:spPr>
          <a:xfrm>
            <a:off x="542795" y="375856"/>
            <a:ext cx="7098082"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लैव्यव्यवस्था 8:7-9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7 तब उसने उनको अंगरखा पहिनाया, और कटिबन्द लपेटकर बागा पहिना दिया, और एपोद लगाकर एपोद के काढ़े हुए पट्टे से एपोद को बाँधकर कस दिया।</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8 और उस ने चपरास लगाकर चपरास में ऊरीम और तुम्मीम रख दिए।</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9 तब उस ने उसके सिर पर पगड़ी बाँधकर पगड़ी के सामने सोने के टीके को, अर्थात् पवित्र मुकुट को लगाया, जिस प्रकार यहोवा ने मूसा को आज्ञा दी थी।</a:t>
            </a:r>
          </a:p>
        </p:txBody>
      </p:sp>
    </p:spTree>
    <p:extLst>
      <p:ext uri="{BB962C8B-B14F-4D97-AF65-F5344CB8AC3E}">
        <p14:creationId xmlns:p14="http://schemas.microsoft.com/office/powerpoint/2010/main" val="75128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5487F-064F-B756-4856-AE5AA304F549}"/>
            </a:ext>
          </a:extLst>
        </p:cNvPr>
        <p:cNvGrpSpPr/>
        <p:nvPr/>
      </p:nvGrpSpPr>
      <p:grpSpPr>
        <a:xfrm>
          <a:off x="0" y="0"/>
          <a:ext cx="0" cy="0"/>
          <a:chOff x="0" y="0"/>
          <a:chExt cx="0" cy="0"/>
        </a:xfrm>
      </p:grpSpPr>
      <p:pic>
        <p:nvPicPr>
          <p:cNvPr id="3" name="Picture 2" descr="A person in a blue robe holding a pot&#10;&#10;AI-generated content may be incorrect.">
            <a:extLst>
              <a:ext uri="{FF2B5EF4-FFF2-40B4-BE49-F238E27FC236}">
                <a16:creationId xmlns:a16="http://schemas.microsoft.com/office/drawing/2014/main" id="{2B2F89CA-9F13-8330-FC3E-AD1A2339C46D}"/>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2" name="TextBox 1">
            <a:extLst>
              <a:ext uri="{FF2B5EF4-FFF2-40B4-BE49-F238E27FC236}">
                <a16:creationId xmlns:a16="http://schemas.microsoft.com/office/drawing/2014/main" id="{6678A529-0786-2E4D-9533-A4BE1F0B6A74}"/>
              </a:ext>
            </a:extLst>
          </p:cNvPr>
          <p:cNvSpPr txBox="1"/>
          <p:nvPr/>
        </p:nvSpPr>
        <p:spPr>
          <a:xfrm>
            <a:off x="551143" y="529745"/>
            <a:ext cx="6070777" cy="5798510"/>
          </a:xfrm>
          <a:prstGeom prst="rect">
            <a:avLst/>
          </a:prstGeom>
          <a:noFill/>
        </p:spPr>
        <p:txBody>
          <a:bodyPr wrap="square" rtlCol="0">
            <a:spAutoFit/>
          </a:bodyPr>
          <a:lstStyle/>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1</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सनी के आंतरिक वस्त्र</a:t>
            </a:r>
          </a:p>
          <a:p>
            <a:pPr>
              <a:lnSpc>
                <a:spcPct val="6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2</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सनी का अंगरखा</a:t>
            </a:r>
          </a:p>
          <a:p>
            <a:pPr>
              <a:lnSpc>
                <a:spcPct val="6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3</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आंतरिक कटिबन्द</a:t>
            </a:r>
          </a:p>
          <a:p>
            <a:pPr>
              <a:lnSpc>
                <a:spcPct val="6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4</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नीला वस्त्र</a:t>
            </a:r>
          </a:p>
          <a:p>
            <a:pPr>
              <a:lnSpc>
                <a:spcPct val="6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5</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एपोद और उसकी कमरबंद</a:t>
            </a:r>
          </a:p>
          <a:p>
            <a:pPr>
              <a:lnSpc>
                <a:spcPct val="6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6</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चपरास</a:t>
            </a:r>
          </a:p>
          <a:p>
            <a:pPr>
              <a:lnSpc>
                <a:spcPct val="6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7</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ऊरीम और तुम्मीम</a:t>
            </a:r>
          </a:p>
          <a:p>
            <a:pPr>
              <a:lnSpc>
                <a:spcPct val="6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8</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पगड़ी</a:t>
            </a:r>
          </a:p>
          <a:p>
            <a:pPr>
              <a:lnSpc>
                <a:spcPct val="60000"/>
              </a:lnSpc>
            </a:pPr>
            <a:endParaRPr lang="hi-IN" sz="3600" b="1" dirty="0">
              <a:solidFill>
                <a:schemeClr val="bg1"/>
              </a:solidFill>
              <a:effectLst/>
              <a:latin typeface="Calibri" panose="020F0502020204030204" pitchFamily="34" charset="0"/>
              <a:cs typeface="Calibri" panose="020F0502020204030204" pitchFamily="34" charset="0"/>
            </a:endParaRPr>
          </a:p>
          <a:p>
            <a:pPr>
              <a:lnSpc>
                <a:spcPct val="60000"/>
              </a:lnSpc>
            </a:pPr>
            <a:r>
              <a:rPr lang="hi-IN" sz="3600" b="1" dirty="0">
                <a:solidFill>
                  <a:schemeClr val="bg1"/>
                </a:solidFill>
                <a:effectLst/>
                <a:latin typeface="Calibri" panose="020F0502020204030204" pitchFamily="34" charset="0"/>
                <a:cs typeface="Calibri" panose="020F0502020204030204" pitchFamily="34" charset="0"/>
              </a:rPr>
              <a:t>9</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सोने का टीका - पवित्र मुकुट</a:t>
            </a:r>
          </a:p>
        </p:txBody>
      </p:sp>
    </p:spTree>
    <p:extLst>
      <p:ext uri="{BB962C8B-B14F-4D97-AF65-F5344CB8AC3E}">
        <p14:creationId xmlns:p14="http://schemas.microsoft.com/office/powerpoint/2010/main" val="3076254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15189</TotalTime>
  <Words>458</Words>
  <Application>Microsoft Macintosh PowerPoint</Application>
  <PresentationFormat>Widescreen</PresentationFormat>
  <Paragraphs>68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2865</cp:revision>
  <dcterms:created xsi:type="dcterms:W3CDTF">2022-04-28T10:27:37Z</dcterms:created>
  <dcterms:modified xsi:type="dcterms:W3CDTF">2025-09-18T11:03:01Z</dcterms:modified>
</cp:coreProperties>
</file>